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af335334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af335334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ab798d1d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ab798d1d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f335334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f335334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af335334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af335334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ab798d1d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ab798d1d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ab798d1d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ab798d1d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ab798d1d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ab798d1d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ab798d1d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ab798d1d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ab798d1d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ab798d1d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ab798d1d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cab798d1d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ab798d1d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ab798d1d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ab798d1d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cab798d1d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af335334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af33533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ab798d1d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ab798d1d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cab798d1d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cab798d1d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af335334a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af335334a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ab798d1d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ab798d1d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ab798d1d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ab798d1d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af335334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af335334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af335334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af335334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ab798d1d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ab798d1d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af335334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af335334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alnorris/SVG-Sanitizer/tree/master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gif"/><Relationship Id="rId4" Type="http://schemas.openxmlformats.org/officeDocument/2006/relationships/image" Target="../media/image1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 u="sng">
                <a:latin typeface="Calibri"/>
                <a:ea typeface="Calibri"/>
                <a:cs typeface="Calibri"/>
                <a:sym typeface="Calibri"/>
              </a:rPr>
              <a:t>A PrestaShop Issue: Attacks and Defenses</a:t>
            </a:r>
            <a:endParaRPr sz="62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044925" y="2811903"/>
            <a:ext cx="8222100" cy="23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fr" sz="2122">
                <a:latin typeface="Calibri"/>
                <a:ea typeface="Calibri"/>
                <a:cs typeface="Calibri"/>
                <a:sym typeface="Calibri"/>
              </a:rPr>
              <a:t>INSE - 6140 </a:t>
            </a:r>
            <a:endParaRPr sz="2122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fr" sz="2122">
                <a:latin typeface="Calibri"/>
                <a:ea typeface="Calibri"/>
                <a:cs typeface="Calibri"/>
                <a:sym typeface="Calibri"/>
              </a:rPr>
              <a:t>Group- WCS</a:t>
            </a:r>
            <a:endParaRPr sz="2122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2122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fr" sz="2122">
                <a:latin typeface="Calibri"/>
                <a:ea typeface="Calibri"/>
                <a:cs typeface="Calibri"/>
                <a:sym typeface="Calibri"/>
              </a:rPr>
              <a:t>Pierre Watine (40027675)</a:t>
            </a:r>
            <a:endParaRPr sz="2122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fr" sz="2122">
                <a:latin typeface="Calibri"/>
                <a:ea typeface="Calibri"/>
                <a:cs typeface="Calibri"/>
                <a:sym typeface="Calibri"/>
              </a:rPr>
              <a:t>Anik Chowdhury (40275019)</a:t>
            </a:r>
            <a:endParaRPr sz="2122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fr" sz="2122">
                <a:latin typeface="Calibri"/>
                <a:ea typeface="Calibri"/>
                <a:cs typeface="Calibri"/>
                <a:sym typeface="Calibri"/>
              </a:rPr>
              <a:t>Akash Saha (40233587)</a:t>
            </a:r>
            <a:endParaRPr sz="259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 code analysis (HORUSEC)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13" y="1017800"/>
            <a:ext cx="7567964" cy="3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Other tools (SQLmap)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63" y="1017802"/>
            <a:ext cx="7025275" cy="365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Other tools (CVE-bintool)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26" y="1017800"/>
            <a:ext cx="6102100" cy="37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Other tools (Burp suite)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948" y="1118988"/>
            <a:ext cx="4382100" cy="316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…and databases</a:t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550" y="1281250"/>
            <a:ext cx="42291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600" y="2478175"/>
            <a:ext cx="287655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650" y="2807275"/>
            <a:ext cx="27622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XSS Exploit through SVG</a:t>
            </a:r>
            <a:endParaRPr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00" y="970000"/>
            <a:ext cx="7102600" cy="40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1: Stop the SVG uploads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850" y="1060473"/>
            <a:ext cx="6440100" cy="30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43" y="0"/>
            <a:ext cx="85904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0"/>
          <p:cNvGrpSpPr/>
          <p:nvPr/>
        </p:nvGrpSpPr>
        <p:grpSpPr>
          <a:xfrm>
            <a:off x="652725" y="1281000"/>
            <a:ext cx="1605600" cy="798100"/>
            <a:chOff x="652725" y="1282125"/>
            <a:chExt cx="1605600" cy="798100"/>
          </a:xfrm>
        </p:grpSpPr>
        <p:sp>
          <p:nvSpPr>
            <p:cNvPr id="211" name="Google Shape;211;p30"/>
            <p:cNvSpPr txBox="1"/>
            <p:nvPr/>
          </p:nvSpPr>
          <p:spPr>
            <a:xfrm>
              <a:off x="764325" y="1282125"/>
              <a:ext cx="1494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Sanitization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 rot="5400000">
              <a:off x="1170075" y="991975"/>
              <a:ext cx="570900" cy="1605600"/>
            </a:xfrm>
            <a:prstGeom prst="rightBrace">
              <a:avLst>
                <a:gd fmla="val 50000" name="adj1"/>
                <a:gd fmla="val 5000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30"/>
          <p:cNvGrpSpPr/>
          <p:nvPr/>
        </p:nvGrpSpPr>
        <p:grpSpPr>
          <a:xfrm>
            <a:off x="3740850" y="1321775"/>
            <a:ext cx="1605600" cy="798100"/>
            <a:chOff x="652725" y="1282125"/>
            <a:chExt cx="1605600" cy="798100"/>
          </a:xfrm>
        </p:grpSpPr>
        <p:sp>
          <p:nvSpPr>
            <p:cNvPr id="214" name="Google Shape;214;p30"/>
            <p:cNvSpPr txBox="1"/>
            <p:nvPr/>
          </p:nvSpPr>
          <p:spPr>
            <a:xfrm>
              <a:off x="764325" y="1282125"/>
              <a:ext cx="1494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Sanitization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 rot="5400000">
              <a:off x="1170075" y="991975"/>
              <a:ext cx="570900" cy="1605600"/>
            </a:xfrm>
            <a:prstGeom prst="rightBrace">
              <a:avLst>
                <a:gd fmla="val 50000" name="adj1"/>
                <a:gd fmla="val 5000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" name="Google Shape;216;p30"/>
          <p:cNvGrpSpPr/>
          <p:nvPr/>
        </p:nvGrpSpPr>
        <p:grpSpPr>
          <a:xfrm>
            <a:off x="6925175" y="1395725"/>
            <a:ext cx="1605600" cy="798100"/>
            <a:chOff x="652725" y="1282125"/>
            <a:chExt cx="1605600" cy="798100"/>
          </a:xfrm>
        </p:grpSpPr>
        <p:sp>
          <p:nvSpPr>
            <p:cNvPr id="217" name="Google Shape;217;p30"/>
            <p:cNvSpPr txBox="1"/>
            <p:nvPr/>
          </p:nvSpPr>
          <p:spPr>
            <a:xfrm>
              <a:off x="764325" y="1282125"/>
              <a:ext cx="1494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Sanitization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 rot="5400000">
              <a:off x="1170075" y="991975"/>
              <a:ext cx="570900" cy="1605600"/>
            </a:xfrm>
            <a:prstGeom prst="rightBrace">
              <a:avLst>
                <a:gd fmla="val 50000" name="adj1"/>
                <a:gd fmla="val 50003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2: Sanitize the SVG </a:t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 rot="5400000">
            <a:off x="3927900" y="-2563925"/>
            <a:ext cx="1057200" cy="8569500"/>
          </a:xfrm>
          <a:prstGeom prst="rightBrace">
            <a:avLst>
              <a:gd fmla="val 50000" name="adj1"/>
              <a:gd fmla="val 9217" name="adj2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410950" y="1091475"/>
            <a:ext cx="8463900" cy="539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Get PHP script from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https://github.com/alnorris/SVG-Sanitizer/tree/master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5518" y="3591158"/>
            <a:ext cx="2930516" cy="2177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30"/>
          <p:cNvGrpSpPr/>
          <p:nvPr/>
        </p:nvGrpSpPr>
        <p:grpSpPr>
          <a:xfrm>
            <a:off x="6925183" y="2571747"/>
            <a:ext cx="1738788" cy="1919433"/>
            <a:chOff x="3464750" y="1768975"/>
            <a:chExt cx="3284450" cy="3284450"/>
          </a:xfrm>
        </p:grpSpPr>
        <p:pic>
          <p:nvPicPr>
            <p:cNvPr id="224" name="Google Shape;224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64750" y="1768975"/>
              <a:ext cx="3284450" cy="328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2625" y="3316952"/>
              <a:ext cx="2579901" cy="1393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938" y="2571750"/>
            <a:ext cx="1919426" cy="191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764325" y="2079100"/>
            <a:ext cx="14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dialog.php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8" name="Google Shape;228;p30"/>
          <p:cNvGrpSpPr/>
          <p:nvPr/>
        </p:nvGrpSpPr>
        <p:grpSpPr>
          <a:xfrm>
            <a:off x="519533" y="2571747"/>
            <a:ext cx="1738788" cy="1919432"/>
            <a:chOff x="8" y="2437685"/>
            <a:chExt cx="1738788" cy="1919432"/>
          </a:xfrm>
        </p:grpSpPr>
        <p:pic>
          <p:nvPicPr>
            <p:cNvPr id="229" name="Google Shape;22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" y="2437685"/>
              <a:ext cx="1738788" cy="1919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6499" y="3379760"/>
              <a:ext cx="1365801" cy="8142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30"/>
          <p:cNvSpPr txBox="1"/>
          <p:nvPr/>
        </p:nvSpPr>
        <p:spPr>
          <a:xfrm>
            <a:off x="3592900" y="2067250"/>
            <a:ext cx="21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dropzone.min.js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6991125" y="2155300"/>
            <a:ext cx="21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uploader.php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30"/>
          <p:cNvCxnSpPr>
            <a:stCxn id="229" idx="3"/>
            <a:endCxn id="226" idx="1"/>
          </p:cNvCxnSpPr>
          <p:nvPr/>
        </p:nvCxnSpPr>
        <p:spPr>
          <a:xfrm>
            <a:off x="2258321" y="3531463"/>
            <a:ext cx="13257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0"/>
          <p:cNvCxnSpPr>
            <a:stCxn id="226" idx="3"/>
            <a:endCxn id="224" idx="1"/>
          </p:cNvCxnSpPr>
          <p:nvPr/>
        </p:nvCxnSpPr>
        <p:spPr>
          <a:xfrm>
            <a:off x="5503363" y="3531463"/>
            <a:ext cx="14217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0"/>
          <p:cNvSpPr/>
          <p:nvPr/>
        </p:nvSpPr>
        <p:spPr>
          <a:xfrm>
            <a:off x="1150725" y="1203100"/>
            <a:ext cx="609600" cy="607800"/>
          </a:xfrm>
          <a:prstGeom prst="noSmoking">
            <a:avLst>
              <a:gd fmla="val 1875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4238850" y="1203100"/>
            <a:ext cx="609600" cy="607800"/>
          </a:xfrm>
          <a:prstGeom prst="noSmoking">
            <a:avLst>
              <a:gd fmla="val 18750" name="adj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371575" y="1239300"/>
            <a:ext cx="712800" cy="694500"/>
          </a:xfrm>
          <a:prstGeom prst="donut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8523" y="418863"/>
            <a:ext cx="6006948" cy="430576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Implementation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3" y="914775"/>
            <a:ext cx="5268074" cy="39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225" y="1017802"/>
            <a:ext cx="7341071" cy="38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855" y="1137800"/>
            <a:ext cx="6925174" cy="390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Prestashop for Vulnerability Analysis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Open-Source Platform:</a:t>
            </a:r>
            <a:r>
              <a:rPr lang="fr" sz="1600"/>
              <a:t> Enables easy vulnerability checks by researchers and developers.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Wide Usage:</a:t>
            </a:r>
            <a:r>
              <a:rPr lang="fr" sz="1600"/>
              <a:t> Protects a large user base through targeted security analysis.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E-commerce Security: </a:t>
            </a:r>
            <a:r>
              <a:rPr lang="fr" sz="1600"/>
              <a:t>Addresses unique challenges like payment security and data protection.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Results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600" y="410000"/>
            <a:ext cx="7008840" cy="41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b="6369" l="0" r="0" t="6378"/>
          <a:stretch/>
        </p:blipFill>
        <p:spPr>
          <a:xfrm>
            <a:off x="1053500" y="290513"/>
            <a:ext cx="7620000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Challenges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11700" y="1229875"/>
            <a:ext cx="85206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Setting up PrestaShop in a safe environment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311700" y="1760275"/>
            <a:ext cx="85206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Make the PrestaShop files available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2306550"/>
            <a:ext cx="85206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Finding the vulnerabilities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311700" y="2836950"/>
            <a:ext cx="85206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Debugging for the defenses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311700" y="3352150"/>
            <a:ext cx="85206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Doing all that on a fairly recent version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Learned new tools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Learned different ways to implement XSS with measures in place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Learned tips on how to defend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Learned to “follow the information” to analyze how PrestaShop works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Learn to apply the material from the class to a real-life scenario</a:t>
            </a:r>
            <a:endParaRPr/>
          </a:p>
        </p:txBody>
      </p:sp>
      <p:sp>
        <p:nvSpPr>
          <p:cNvPr id="274" name="Google Shape;274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Thanks for watching!</a:t>
            </a:r>
            <a:endParaRPr/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60675" y="102800"/>
            <a:ext cx="8671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Key Features of PrestaShop: Front Office vs. Back Office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648925"/>
            <a:ext cx="8520600" cy="3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Front Office (Customer-facing)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User-Friendly Design: </a:t>
            </a:r>
            <a:r>
              <a:rPr lang="fr" sz="1600"/>
              <a:t>Intuitive, customizable, and mobile-responsive shopping interface.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Customer Accounts: </a:t>
            </a:r>
            <a:r>
              <a:rPr lang="fr" sz="1600"/>
              <a:t>Personal accounts for order tracking and customer services.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600"/>
              <a:t>Back Office (Administration)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Comprehensive Dashboard: </a:t>
            </a:r>
            <a:r>
              <a:rPr lang="fr" sz="1600"/>
              <a:t>Central hub for inventory, statistics, and management tools.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r" sz="1600"/>
              <a:t>Security Management: </a:t>
            </a:r>
            <a:r>
              <a:rPr lang="fr" sz="1600"/>
              <a:t>Robust security with permissions, audit logs, and access control.</a:t>
            </a:r>
            <a:endParaRPr sz="1600"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4675250" y="410000"/>
            <a:ext cx="45114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Front office and back office after Installation 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3488775"/>
            <a:ext cx="3026400" cy="10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We have installed Prestashop on 2 platforms. On local </a:t>
            </a:r>
            <a:r>
              <a:rPr lang="fr"/>
              <a:t>installation</a:t>
            </a:r>
            <a:r>
              <a:rPr lang="fr"/>
              <a:t> and docker </a:t>
            </a:r>
            <a:r>
              <a:rPr lang="fr"/>
              <a:t>installation.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4" y="0"/>
            <a:ext cx="4598600" cy="337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450" y="1916400"/>
            <a:ext cx="5699549" cy="297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Dynamic Analysis (OWASP-Zap)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25" y="1500550"/>
            <a:ext cx="3791621" cy="214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337" y="1500550"/>
            <a:ext cx="3511442" cy="214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Dynamic Analysis (Nessus)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88" y="1178313"/>
            <a:ext cx="8013026" cy="34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Dynamic Analysis (Nikto)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75" y="1131301"/>
            <a:ext cx="8441251" cy="35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 code analysis (RATS)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50" y="1017800"/>
            <a:ext cx="4914901" cy="37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 code analysis (SNYK)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63" y="1017800"/>
            <a:ext cx="8660085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